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6" d="100"/>
          <a:sy n="106" d="100"/>
        </p:scale>
        <p:origin x="114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451" name="Group 450"/>
          <p:cNvGrpSpPr/>
          <p:nvPr/>
        </p:nvGrpSpPr>
        <p:grpSpPr>
          <a:xfrm>
            <a:off x="0" y="0"/>
            <a:ext cx="9555163" cy="6853238"/>
            <a:chOff x="1524000" y="0"/>
            <a:chExt cx="9555163" cy="6853238"/>
          </a:xfrm>
        </p:grpSpPr>
        <p:sp>
          <p:nvSpPr>
            <p:cNvPr id="452"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3"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4"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5"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6"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7"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8"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9"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0"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1"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2"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3"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4"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5"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6"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7"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grpSp>
      <p:grpSp>
        <p:nvGrpSpPr>
          <p:cNvPr id="7" name="Group 6"/>
          <p:cNvGrpSpPr/>
          <p:nvPr/>
        </p:nvGrpSpPr>
        <p:grpSpPr>
          <a:xfrm>
            <a:off x="1283114" y="1168329"/>
            <a:ext cx="6586124" cy="4537816"/>
            <a:chOff x="1283114" y="1168329"/>
            <a:chExt cx="6586124" cy="4537816"/>
          </a:xfrm>
        </p:grpSpPr>
        <p:sp>
          <p:nvSpPr>
            <p:cNvPr id="39" name="Rectangle 38"/>
            <p:cNvSpPr/>
            <p:nvPr/>
          </p:nvSpPr>
          <p:spPr>
            <a:xfrm>
              <a:off x="1283114" y="1168329"/>
              <a:ext cx="658612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sp>
          <p:nvSpPr>
            <p:cNvPr id="41" name="Rectangle 40"/>
            <p:cNvSpPr/>
            <p:nvPr/>
          </p:nvSpPr>
          <p:spPr>
            <a:xfrm>
              <a:off x="1283114" y="1973001"/>
              <a:ext cx="658612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sp>
          <p:nvSpPr>
            <p:cNvPr id="441" name="Isosceles Triangle 39"/>
            <p:cNvSpPr/>
            <p:nvPr/>
          </p:nvSpPr>
          <p:spPr>
            <a:xfrm rot="10800000">
              <a:off x="4362524" y="5355082"/>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grpSp>
      <p:sp>
        <p:nvSpPr>
          <p:cNvPr id="2" name="Title 1"/>
          <p:cNvSpPr>
            <a:spLocks noGrp="1"/>
          </p:cNvSpPr>
          <p:nvPr>
            <p:ph type="ctrTitle"/>
          </p:nvPr>
        </p:nvSpPr>
        <p:spPr>
          <a:xfrm>
            <a:off x="1359091" y="2055278"/>
            <a:ext cx="6428445" cy="1810636"/>
          </a:xfrm>
        </p:spPr>
        <p:txBody>
          <a:bodyPr bIns="0" anchor="b">
            <a:normAutofit/>
          </a:bodyPr>
          <a:lstStyle>
            <a:lvl1pPr algn="ctr">
              <a:lnSpc>
                <a:spcPct val="80000"/>
              </a:lnSpc>
              <a:defRPr sz="4800" spc="-113">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359091" y="3941492"/>
            <a:ext cx="6428445" cy="1334120"/>
          </a:xfrm>
        </p:spPr>
        <p:txBody>
          <a:bodyPr tIns="0">
            <a:normAutofit/>
          </a:bodyPr>
          <a:lstStyle>
            <a:lvl1pPr marL="0" indent="0" algn="ctr">
              <a:lnSpc>
                <a:spcPct val="100000"/>
              </a:lnSpc>
              <a:buNone/>
              <a:defRPr sz="1800" b="0">
                <a:solidFill>
                  <a:srgbClr val="FFFE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640080" y="320040"/>
            <a:ext cx="2743200" cy="320040"/>
          </a:xfrm>
        </p:spPr>
        <p:txBody>
          <a:bodyPr vert="horz" lIns="91440" tIns="45720" rIns="91440" bIns="45720" rtlCol="0" anchor="ctr"/>
          <a:lstStyle>
            <a:lvl1pPr>
              <a:defRPr lang="en-US"/>
            </a:lvl1pPr>
          </a:lstStyle>
          <a:p>
            <a:pPr algn="r"/>
            <a:fld id="{3F9AFA87-1417-4992-ABD9-27C3BC8CC883}" type="datetimeFigureOut">
              <a:rPr lang="en-US" smtClean="0"/>
              <a:pPr algn="r"/>
              <a:t>6/10/2026</a:t>
            </a:fld>
            <a:endParaRPr lang="en-US" dirty="0"/>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en-US" sz="750" dirty="0"/>
          </a:p>
        </p:txBody>
      </p:sp>
      <p:sp>
        <p:nvSpPr>
          <p:cNvPr id="6" name="Slide Number Placeholder 5"/>
          <p:cNvSpPr>
            <a:spLocks noGrp="1"/>
          </p:cNvSpPr>
          <p:nvPr>
            <p:ph type="sldNum" sz="quarter" idx="12"/>
          </p:nvPr>
        </p:nvSpPr>
        <p:spPr>
          <a:xfrm>
            <a:off x="7808976" y="320040"/>
            <a:ext cx="685800" cy="320040"/>
          </a:xfrm>
        </p:spPr>
        <p:txBody>
          <a:bodyPr/>
          <a:lstStyle/>
          <a:p>
            <a:fld id="{CB1E4CB7-CB13-4810-BF18-BE31AFC64F93}" type="slidenum">
              <a:rPr lang="en-US" smtClean="0"/>
              <a:pPr/>
              <a:t>‹#›</a:t>
            </a:fld>
            <a:endParaRPr lang="en-US" sz="750" dirty="0"/>
          </a:p>
        </p:txBody>
      </p:sp>
    </p:spTree>
    <p:extLst>
      <p:ext uri="{BB962C8B-B14F-4D97-AF65-F5344CB8AC3E}">
        <p14:creationId xmlns:p14="http://schemas.microsoft.com/office/powerpoint/2010/main" val="259507118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85" name="Group 84"/>
          <p:cNvGrpSpPr/>
          <p:nvPr/>
        </p:nvGrpSpPr>
        <p:grpSpPr>
          <a:xfrm>
            <a:off x="-286226" y="0"/>
            <a:ext cx="9421759" cy="6858001"/>
            <a:chOff x="1243013" y="0"/>
            <a:chExt cx="9402763" cy="6858001"/>
          </a:xfrm>
        </p:grpSpPr>
        <p:sp>
          <p:nvSpPr>
            <p:cNvPr id="8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3"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p:cNvGrpSpPr/>
          <p:nvPr/>
        </p:nvGrpSpPr>
        <p:grpSpPr>
          <a:xfrm>
            <a:off x="640080" y="1699589"/>
            <a:ext cx="3286552" cy="3470421"/>
            <a:chOff x="640080" y="1699589"/>
            <a:chExt cx="3286552" cy="3470421"/>
          </a:xfrm>
        </p:grpSpPr>
        <p:sp>
          <p:nvSpPr>
            <p:cNvPr id="42" name="Rectangle 41"/>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43"/>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3786" y="2349926"/>
            <a:ext cx="3113815" cy="2472774"/>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415686" y="794719"/>
            <a:ext cx="4095643"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9AFA87-1417-4992-ABD9-27C3BC8CC883}"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045757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51" name="Group 50"/>
          <p:cNvGrpSpPr/>
          <p:nvPr/>
        </p:nvGrpSpPr>
        <p:grpSpPr>
          <a:xfrm flipH="1">
            <a:off x="0" y="0"/>
            <a:ext cx="9421759" cy="6858001"/>
            <a:chOff x="1243013" y="0"/>
            <a:chExt cx="9402763" cy="6858001"/>
          </a:xfrm>
        </p:grpSpPr>
        <p:sp>
          <p:nvSpPr>
            <p:cNvPr id="5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6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5" name="Group 84"/>
          <p:cNvGrpSpPr/>
          <p:nvPr/>
        </p:nvGrpSpPr>
        <p:grpSpPr>
          <a:xfrm>
            <a:off x="5228134" y="1699589"/>
            <a:ext cx="3286552" cy="3470421"/>
            <a:chOff x="640080" y="1699589"/>
            <a:chExt cx="3286552" cy="3470421"/>
          </a:xfrm>
        </p:grpSpPr>
        <p:sp>
          <p:nvSpPr>
            <p:cNvPr id="86" name="Rectangle 85"/>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313609" y="2349924"/>
            <a:ext cx="3112047" cy="2464951"/>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43258" y="802808"/>
            <a:ext cx="4118291" cy="52548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a:p>
        </p:txBody>
      </p:sp>
      <p:sp>
        <p:nvSpPr>
          <p:cNvPr id="5" name="Footer Placeholder 4"/>
          <p:cNvSpPr>
            <a:spLocks noGrp="1"/>
          </p:cNvSpPr>
          <p:nvPr>
            <p:ph type="ftr" sz="quarter" idx="11"/>
          </p:nvPr>
        </p:nvSpPr>
        <p:spPr>
          <a:xfrm>
            <a:off x="640080" y="6227064"/>
            <a:ext cx="7854696" cy="320040"/>
          </a:xfrm>
        </p:spPr>
        <p:txBody>
          <a:bodyPr/>
          <a:lstStyle/>
          <a:p>
            <a:endParaRPr lang="en-US"/>
          </a:p>
        </p:txBody>
      </p:sp>
      <p:sp>
        <p:nvSpPr>
          <p:cNvPr id="6" name="Slide Number Placeholder 5"/>
          <p:cNvSpPr>
            <a:spLocks noGrp="1"/>
          </p:cNvSpPr>
          <p:nvPr>
            <p:ph type="sldNum" sz="quarter" idx="12"/>
          </p:nvPr>
        </p:nvSpPr>
        <p:spPr>
          <a:xfrm>
            <a:off x="7808976" y="320040"/>
            <a:ext cx="685800" cy="320040"/>
          </a:xfrm>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01644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65" name="Group 64"/>
          <p:cNvGrpSpPr/>
          <p:nvPr/>
        </p:nvGrpSpPr>
        <p:grpSpPr>
          <a:xfrm>
            <a:off x="-286226" y="0"/>
            <a:ext cx="9421759" cy="6858001"/>
            <a:chOff x="1243013" y="0"/>
            <a:chExt cx="9402763" cy="6858001"/>
          </a:xfrm>
        </p:grpSpPr>
        <p:sp>
          <p:nvSpPr>
            <p:cNvPr id="6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0" name="Group 19"/>
          <p:cNvGrpSpPr/>
          <p:nvPr/>
        </p:nvGrpSpPr>
        <p:grpSpPr>
          <a:xfrm>
            <a:off x="640080" y="1699589"/>
            <a:ext cx="3286552" cy="3470421"/>
            <a:chOff x="640080" y="1699589"/>
            <a:chExt cx="3286552" cy="3470421"/>
          </a:xfrm>
        </p:grpSpPr>
        <p:sp>
          <p:nvSpPr>
            <p:cNvPr id="21" name="Rectangle 2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8" cy="246495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4415687" y="803186"/>
            <a:ext cx="4091410"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9AFA87-1417-4992-ABD9-27C3BC8CC883}"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74738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4" name="Group 773"/>
          <p:cNvGrpSpPr/>
          <p:nvPr/>
        </p:nvGrpSpPr>
        <p:grpSpPr>
          <a:xfrm>
            <a:off x="0" y="0"/>
            <a:ext cx="9555163" cy="6853238"/>
            <a:chOff x="1524000" y="0"/>
            <a:chExt cx="9555163" cy="6853238"/>
          </a:xfrm>
        </p:grpSpPr>
        <p:sp>
          <p:nvSpPr>
            <p:cNvPr id="775"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6"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7"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8"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9"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0"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1"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2"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3"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4"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5"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6"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7"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8"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9"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0"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2403476" y="1158902"/>
            <a:ext cx="4317684" cy="4537816"/>
            <a:chOff x="2403476" y="1158902"/>
            <a:chExt cx="4317684" cy="4537816"/>
          </a:xfrm>
        </p:grpSpPr>
        <p:sp>
          <p:nvSpPr>
            <p:cNvPr id="28" name="Rectangle 27"/>
            <p:cNvSpPr/>
            <p:nvPr/>
          </p:nvSpPr>
          <p:spPr>
            <a:xfrm>
              <a:off x="2403476" y="1158902"/>
              <a:ext cx="431768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2403476" y="1963574"/>
              <a:ext cx="431768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Isosceles Triangle 28"/>
            <p:cNvSpPr/>
            <p:nvPr/>
          </p:nvSpPr>
          <p:spPr>
            <a:xfrm rot="10800000">
              <a:off x="4358702" y="5345655"/>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79148" y="2028827"/>
            <a:ext cx="4162952" cy="1732474"/>
          </a:xfrm>
        </p:spPr>
        <p:txBody>
          <a:bodyPr bIns="0" anchor="b">
            <a:normAutofit/>
          </a:bodyPr>
          <a:lstStyle>
            <a:lvl1pPr algn="ctr">
              <a:defRPr sz="36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79148" y="3843338"/>
            <a:ext cx="4162952" cy="1426097"/>
          </a:xfrm>
        </p:spPr>
        <p:txBody>
          <a:bodyPr tIns="0">
            <a:normAutofit/>
          </a:bodyPr>
          <a:lstStyle>
            <a:lvl1pPr marL="0" indent="0" algn="ctr">
              <a:buNone/>
              <a:defRPr sz="1600">
                <a:solidFill>
                  <a:srgbClr val="FFFEFF"/>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7808976" y="320040"/>
            <a:ext cx="685800" cy="320040"/>
          </a:xfrm>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612969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41" name="Group 40"/>
          <p:cNvGrpSpPr/>
          <p:nvPr/>
        </p:nvGrpSpPr>
        <p:grpSpPr>
          <a:xfrm>
            <a:off x="-286226" y="0"/>
            <a:ext cx="9421759" cy="6858001"/>
            <a:chOff x="1243013" y="0"/>
            <a:chExt cx="9402763" cy="6858001"/>
          </a:xfrm>
        </p:grpSpPr>
        <p:sp>
          <p:nvSpPr>
            <p:cNvPr id="4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2" name="Group 61"/>
          <p:cNvGrpSpPr/>
          <p:nvPr/>
        </p:nvGrpSpPr>
        <p:grpSpPr>
          <a:xfrm>
            <a:off x="640080" y="1699589"/>
            <a:ext cx="3286552" cy="3470421"/>
            <a:chOff x="640080" y="1699589"/>
            <a:chExt cx="3286552" cy="3470421"/>
          </a:xfrm>
        </p:grpSpPr>
        <p:sp>
          <p:nvSpPr>
            <p:cNvPr id="63" name="Rectangle 6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068"/>
            <a:ext cx="3122163" cy="2459808"/>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423014" y="804029"/>
            <a:ext cx="4091674" cy="24593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20283" y="3585104"/>
            <a:ext cx="4094404" cy="2470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dirty="0"/>
          </a:p>
        </p:txBody>
      </p:sp>
      <p:sp>
        <p:nvSpPr>
          <p:cNvPr id="6" name="Footer Placeholder 5"/>
          <p:cNvSpPr>
            <a:spLocks noGrp="1"/>
          </p:cNvSpPr>
          <p:nvPr>
            <p:ph type="ftr" sz="quarter" idx="11"/>
          </p:nvPr>
        </p:nvSpPr>
        <p:spPr>
          <a:xfrm>
            <a:off x="640080" y="6227064"/>
            <a:ext cx="7854696" cy="320040"/>
          </a:xfrm>
        </p:spPr>
        <p:txBody>
          <a:bodyPr/>
          <a:lstStyle/>
          <a:p>
            <a:endParaRPr lang="en-US" dirty="0"/>
          </a:p>
        </p:txBody>
      </p:sp>
      <p:sp>
        <p:nvSpPr>
          <p:cNvPr id="7" name="Slide Number Placeholder 6"/>
          <p:cNvSpPr>
            <a:spLocks noGrp="1"/>
          </p:cNvSpPr>
          <p:nvPr>
            <p:ph type="sldNum" sz="quarter" idx="12"/>
          </p:nvPr>
        </p:nvSpPr>
        <p:spPr>
          <a:xfrm>
            <a:off x="7808976" y="320040"/>
            <a:ext cx="685800" cy="320040"/>
          </a:xfrm>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372851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8" name="Group 37"/>
          <p:cNvGrpSpPr/>
          <p:nvPr/>
        </p:nvGrpSpPr>
        <p:grpSpPr>
          <a:xfrm>
            <a:off x="-286226" y="0"/>
            <a:ext cx="9421759" cy="6858001"/>
            <a:chOff x="1243013" y="0"/>
            <a:chExt cx="9402763" cy="6858001"/>
          </a:xfrm>
        </p:grpSpPr>
        <p:sp>
          <p:nvSpPr>
            <p:cNvPr id="39"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40080" y="1699589"/>
            <a:ext cx="3286552" cy="3470421"/>
            <a:chOff x="640080" y="1699589"/>
            <a:chExt cx="3286552" cy="3470421"/>
          </a:xfrm>
        </p:grpSpPr>
        <p:sp>
          <p:nvSpPr>
            <p:cNvPr id="60" name="Rectangle 59"/>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848"/>
            <a:ext cx="3122163" cy="2459028"/>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4706612" y="802200"/>
            <a:ext cx="3805123"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06636" y="1487999"/>
            <a:ext cx="3804674" cy="1775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5010" y="3585518"/>
            <a:ext cx="3819675"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95010" y="4270332"/>
            <a:ext cx="3819675" cy="1785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a:p>
        </p:txBody>
      </p:sp>
      <p:sp>
        <p:nvSpPr>
          <p:cNvPr id="8" name="Footer Placeholder 7"/>
          <p:cNvSpPr>
            <a:spLocks noGrp="1"/>
          </p:cNvSpPr>
          <p:nvPr>
            <p:ph type="ftr" sz="quarter" idx="11"/>
          </p:nvPr>
        </p:nvSpPr>
        <p:spPr>
          <a:xfrm>
            <a:off x="640080" y="6227064"/>
            <a:ext cx="7854696" cy="320040"/>
          </a:xfrm>
        </p:spPr>
        <p:txBody>
          <a:bodyPr/>
          <a:lstStyle/>
          <a:p>
            <a:endParaRPr lang="en-US"/>
          </a:p>
        </p:txBody>
      </p:sp>
      <p:sp>
        <p:nvSpPr>
          <p:cNvPr id="9" name="Slide Number Placeholder 8"/>
          <p:cNvSpPr>
            <a:spLocks noGrp="1"/>
          </p:cNvSpPr>
          <p:nvPr>
            <p:ph type="sldNum" sz="quarter" idx="12"/>
          </p:nvPr>
        </p:nvSpPr>
        <p:spPr>
          <a:xfrm>
            <a:off x="7808976" y="320040"/>
            <a:ext cx="685800" cy="320040"/>
          </a:xfrm>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930711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6" name="Group 75"/>
          <p:cNvGrpSpPr/>
          <p:nvPr/>
        </p:nvGrpSpPr>
        <p:grpSpPr>
          <a:xfrm>
            <a:off x="-286226" y="0"/>
            <a:ext cx="9421759" cy="6858001"/>
            <a:chOff x="1243013" y="0"/>
            <a:chExt cx="9402763" cy="6858001"/>
          </a:xfrm>
        </p:grpSpPr>
        <p:sp>
          <p:nvSpPr>
            <p:cNvPr id="77"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0" name="Group 39"/>
          <p:cNvGrpSpPr/>
          <p:nvPr/>
        </p:nvGrpSpPr>
        <p:grpSpPr>
          <a:xfrm>
            <a:off x="640080" y="1699589"/>
            <a:ext cx="3286552" cy="3470421"/>
            <a:chOff x="640080" y="1699589"/>
            <a:chExt cx="3286552" cy="3470421"/>
          </a:xfrm>
        </p:grpSpPr>
        <p:sp>
          <p:nvSpPr>
            <p:cNvPr id="41" name="Rectangle 4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246495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9AFA87-1417-4992-ABD9-27C3BC8CC883}" type="datetimeFigureOut">
              <a:rPr lang="en-US" smtClean="0"/>
              <a:t>6/10/2026</a:t>
            </a:fld>
            <a:endParaRPr lang="en-US"/>
          </a:p>
        </p:txBody>
      </p:sp>
      <p:sp>
        <p:nvSpPr>
          <p:cNvPr id="4" name="Footer Placeholder 3"/>
          <p:cNvSpPr>
            <a:spLocks noGrp="1"/>
          </p:cNvSpPr>
          <p:nvPr>
            <p:ph type="ftr" sz="quarter" idx="11"/>
          </p:nvPr>
        </p:nvSpPr>
        <p:spPr>
          <a:xfrm>
            <a:off x="640080" y="6227064"/>
            <a:ext cx="7854696" cy="320040"/>
          </a:xfrm>
        </p:spPr>
        <p:txBody>
          <a:bodyPr/>
          <a:lstStyle/>
          <a:p>
            <a:endParaRPr lang="en-US"/>
          </a:p>
        </p:txBody>
      </p:sp>
      <p:sp>
        <p:nvSpPr>
          <p:cNvPr id="5" name="Slide Number Placeholder 4"/>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08416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a:p>
        </p:txBody>
      </p:sp>
      <p:sp>
        <p:nvSpPr>
          <p:cNvPr id="3" name="Footer Placeholder 2"/>
          <p:cNvSpPr>
            <a:spLocks noGrp="1"/>
          </p:cNvSpPr>
          <p:nvPr>
            <p:ph type="ftr" sz="quarter" idx="11"/>
          </p:nvPr>
        </p:nvSpPr>
        <p:spPr>
          <a:xfrm>
            <a:off x="640080" y="6227064"/>
            <a:ext cx="7854696" cy="320040"/>
          </a:xfrm>
        </p:spPr>
        <p:txBody>
          <a:bodyPr/>
          <a:lstStyle/>
          <a:p>
            <a:endParaRPr lang="en-US"/>
          </a:p>
        </p:txBody>
      </p:sp>
      <p:sp>
        <p:nvSpPr>
          <p:cNvPr id="4" name="Slide Number Placeholder 3"/>
          <p:cNvSpPr>
            <a:spLocks noGrp="1"/>
          </p:cNvSpPr>
          <p:nvPr>
            <p:ph type="sldNum" sz="quarter" idx="12"/>
          </p:nvPr>
        </p:nvSpPr>
        <p:spPr>
          <a:xfrm>
            <a:off x="7808976" y="320040"/>
            <a:ext cx="685800" cy="320040"/>
          </a:xfrm>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62574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7" name="Group 86"/>
          <p:cNvGrpSpPr/>
          <p:nvPr/>
        </p:nvGrpSpPr>
        <p:grpSpPr>
          <a:xfrm>
            <a:off x="-286226" y="0"/>
            <a:ext cx="9421759" cy="6858001"/>
            <a:chOff x="1243013" y="0"/>
            <a:chExt cx="9402763" cy="6858001"/>
          </a:xfrm>
        </p:grpSpPr>
        <p:sp>
          <p:nvSpPr>
            <p:cNvPr id="88"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4"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5"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2" name="Group 41"/>
          <p:cNvGrpSpPr/>
          <p:nvPr/>
        </p:nvGrpSpPr>
        <p:grpSpPr>
          <a:xfrm>
            <a:off x="640080" y="1699589"/>
            <a:ext cx="3286552" cy="3470421"/>
            <a:chOff x="640080" y="1699589"/>
            <a:chExt cx="3286552" cy="3470421"/>
          </a:xfrm>
        </p:grpSpPr>
        <p:sp>
          <p:nvSpPr>
            <p:cNvPr id="43" name="Rectangle 4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1225399"/>
          </a:xfrm>
        </p:spPr>
        <p:txBody>
          <a:bodyPr bIns="0" anchor="b">
            <a:noAutofit/>
          </a:bodyPr>
          <a:lstStyle>
            <a:lvl1pPr algn="ctr">
              <a:defRPr sz="28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4415686" y="801390"/>
            <a:ext cx="4095643" cy="524949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5554" y="3575324"/>
            <a:ext cx="3112047" cy="1239552"/>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F9AFA87-1417-4992-ABD9-27C3BC8CC883}"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55883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429" name="Group 428"/>
          <p:cNvGrpSpPr/>
          <p:nvPr/>
        </p:nvGrpSpPr>
        <p:grpSpPr>
          <a:xfrm>
            <a:off x="0" y="0"/>
            <a:ext cx="9555163" cy="6853238"/>
            <a:chOff x="1524000" y="0"/>
            <a:chExt cx="9555163" cy="6853238"/>
          </a:xfrm>
        </p:grpSpPr>
        <p:sp>
          <p:nvSpPr>
            <p:cNvPr id="430"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1"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2"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3"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4"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5"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6"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7"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8"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9"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40"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1"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2"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3"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4"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5"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644463" y="1698332"/>
            <a:ext cx="4357752" cy="3470420"/>
            <a:chOff x="644463" y="1698332"/>
            <a:chExt cx="4357752" cy="3470420"/>
          </a:xfrm>
        </p:grpSpPr>
        <p:sp>
          <p:nvSpPr>
            <p:cNvPr id="77" name="Rectangle 76"/>
            <p:cNvSpPr/>
            <p:nvPr/>
          </p:nvSpPr>
          <p:spPr>
            <a:xfrm>
              <a:off x="644463" y="1698332"/>
              <a:ext cx="4357752"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644463" y="2274404"/>
              <a:ext cx="43577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7" name="Isosceles Triangle 9"/>
            <p:cNvSpPr/>
            <p:nvPr/>
          </p:nvSpPr>
          <p:spPr>
            <a:xfrm rot="10800000">
              <a:off x="2665346"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4676" y="0"/>
            <a:ext cx="3489324" cy="68580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 name="Title 1"/>
          <p:cNvSpPr>
            <a:spLocks noGrp="1"/>
          </p:cNvSpPr>
          <p:nvPr>
            <p:ph type="title"/>
          </p:nvPr>
        </p:nvSpPr>
        <p:spPr>
          <a:xfrm>
            <a:off x="723585" y="2336402"/>
            <a:ext cx="4197666" cy="1265539"/>
          </a:xfrm>
        </p:spPr>
        <p:txBody>
          <a:bodyPr bIns="0" anchor="b">
            <a:normAutofit/>
          </a:bodyPr>
          <a:lstStyle>
            <a:lvl1pPr>
              <a:defRPr sz="32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722314" y="3601941"/>
            <a:ext cx="4199254" cy="1214535"/>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40080" y="320040"/>
            <a:ext cx="2743200" cy="320040"/>
          </a:xfrm>
        </p:spPr>
        <p:txBody>
          <a:bodyPr/>
          <a:lstStyle/>
          <a:p>
            <a:fld id="{3F9AFA87-1417-4992-ABD9-27C3BC8CC883}" type="datetimeFigureOut">
              <a:rPr lang="en-US" smtClean="0"/>
              <a:t>6/10/2026</a:t>
            </a:fld>
            <a:endParaRPr lang="en-US"/>
          </a:p>
        </p:txBody>
      </p:sp>
      <p:sp>
        <p:nvSpPr>
          <p:cNvPr id="6" name="Footer Placeholder 5"/>
          <p:cNvSpPr>
            <a:spLocks noGrp="1"/>
          </p:cNvSpPr>
          <p:nvPr>
            <p:ph type="ftr" sz="quarter" idx="11"/>
          </p:nvPr>
        </p:nvSpPr>
        <p:spPr>
          <a:xfrm>
            <a:off x="640080" y="6227064"/>
            <a:ext cx="4358641" cy="320040"/>
          </a:xfrm>
        </p:spPr>
        <p:txBody>
          <a:bodyPr/>
          <a:lstStyle/>
          <a:p>
            <a:endParaRPr lang="en-US"/>
          </a:p>
        </p:txBody>
      </p:sp>
      <p:sp>
        <p:nvSpPr>
          <p:cNvPr id="7" name="Slide Number Placeholder 6"/>
          <p:cNvSpPr>
            <a:spLocks noGrp="1"/>
          </p:cNvSpPr>
          <p:nvPr>
            <p:ph type="sldNum" sz="quarter" idx="12"/>
          </p:nvPr>
        </p:nvSpPr>
        <p:spPr>
          <a:xfrm>
            <a:off x="4315463" y="320040"/>
            <a:ext cx="685800" cy="320040"/>
          </a:xfrm>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449383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5554" y="2349925"/>
            <a:ext cx="3112047" cy="2464952"/>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415687" y="794719"/>
            <a:ext cx="4079089"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0080" y="320040"/>
            <a:ext cx="27432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pPr algn="r"/>
            <a:fld id="{3F9AFA87-1417-4992-ABD9-27C3BC8CC883}" type="datetimeFigureOut">
              <a:rPr lang="en-US" smtClean="0"/>
              <a:pPr algn="r"/>
              <a:t>6/10/2026</a:t>
            </a:fld>
            <a:endParaRPr lang="en-US" dirty="0"/>
          </a:p>
        </p:txBody>
      </p:sp>
      <p:sp>
        <p:nvSpPr>
          <p:cNvPr id="5" name="Footer Placeholder 4"/>
          <p:cNvSpPr>
            <a:spLocks noGrp="1"/>
          </p:cNvSpPr>
          <p:nvPr>
            <p:ph type="ftr" sz="quarter" idx="3"/>
          </p:nvPr>
        </p:nvSpPr>
        <p:spPr>
          <a:xfrm>
            <a:off x="640080" y="6227064"/>
            <a:ext cx="7854696"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sz="750" dirty="0"/>
          </a:p>
        </p:txBody>
      </p:sp>
      <p:sp>
        <p:nvSpPr>
          <p:cNvPr id="6" name="Slide Number Placeholder 5"/>
          <p:cNvSpPr>
            <a:spLocks noGrp="1"/>
          </p:cNvSpPr>
          <p:nvPr>
            <p:ph type="sldNum" sz="quarter" idx="4"/>
          </p:nvPr>
        </p:nvSpPr>
        <p:spPr>
          <a:xfrm>
            <a:off x="7808976" y="320040"/>
            <a:ext cx="6858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CB1E4CB7-CB13-4810-BF18-BE31AFC64F93}" type="slidenum">
              <a:rPr lang="en-US" smtClean="0"/>
              <a:pPr/>
              <a:t>‹#›</a:t>
            </a:fld>
            <a:endParaRPr lang="en-US" sz="750" dirty="0"/>
          </a:p>
        </p:txBody>
      </p:sp>
    </p:spTree>
    <p:extLst>
      <p:ext uri="{BB962C8B-B14F-4D97-AF65-F5344CB8AC3E}">
        <p14:creationId xmlns:p14="http://schemas.microsoft.com/office/powerpoint/2010/main" val="395247461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685800" rtl="0" eaLnBrk="1" latinLnBrk="0" hangingPunct="1">
        <a:lnSpc>
          <a:spcPct val="85000"/>
        </a:lnSpc>
        <a:spcBef>
          <a:spcPct val="0"/>
        </a:spcBef>
        <a:buNone/>
        <a:defRPr sz="32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95FF-71F4-FD30-01E3-CCEB7103B135}"/>
              </a:ext>
            </a:extLst>
          </p:cNvPr>
          <p:cNvSpPr>
            <a:spLocks noGrp="1"/>
          </p:cNvSpPr>
          <p:nvPr>
            <p:ph type="ctrTitle"/>
          </p:nvPr>
        </p:nvSpPr>
        <p:spPr>
          <a:xfrm>
            <a:off x="1313691" y="3691715"/>
            <a:ext cx="6504221" cy="545811"/>
          </a:xfrm>
        </p:spPr>
        <p:txBody>
          <a:bodyPr>
            <a:normAutofit fontScale="90000"/>
          </a:bodyPr>
          <a:lstStyle/>
          <a:p>
            <a:r>
              <a:rPr lang="en-US" sz="2775" dirty="0"/>
              <a:t>Handball Queensland </a:t>
            </a:r>
            <a:endParaRPr lang="en-AU" sz="2775" dirty="0"/>
          </a:p>
        </p:txBody>
      </p:sp>
      <p:sp>
        <p:nvSpPr>
          <p:cNvPr id="3" name="Subtitle 2">
            <a:extLst>
              <a:ext uri="{FF2B5EF4-FFF2-40B4-BE49-F238E27FC236}">
                <a16:creationId xmlns:a16="http://schemas.microsoft.com/office/drawing/2014/main" id="{B694BA0C-C50A-EC4A-1516-2A10F465A31F}"/>
              </a:ext>
            </a:extLst>
          </p:cNvPr>
          <p:cNvSpPr>
            <a:spLocks noGrp="1"/>
          </p:cNvSpPr>
          <p:nvPr>
            <p:ph type="subTitle" idx="1"/>
          </p:nvPr>
        </p:nvSpPr>
        <p:spPr>
          <a:xfrm>
            <a:off x="1319428" y="4388240"/>
            <a:ext cx="6505070" cy="391977"/>
          </a:xfrm>
        </p:spPr>
        <p:txBody>
          <a:bodyPr>
            <a:noAutofit/>
          </a:bodyPr>
          <a:lstStyle/>
          <a:p>
            <a:pPr>
              <a:lnSpc>
                <a:spcPct val="90000"/>
              </a:lnSpc>
            </a:pPr>
            <a:r>
              <a:rPr lang="en-US" sz="1500" dirty="0"/>
              <a:t>Gender equity - commitment strategy</a:t>
            </a:r>
          </a:p>
          <a:p>
            <a:pPr>
              <a:lnSpc>
                <a:spcPct val="90000"/>
              </a:lnSpc>
            </a:pPr>
            <a:endParaRPr lang="en-US" sz="1500" dirty="0"/>
          </a:p>
          <a:p>
            <a:pPr>
              <a:lnSpc>
                <a:spcPct val="90000"/>
              </a:lnSpc>
            </a:pPr>
            <a:r>
              <a:rPr lang="en-US" sz="1500" dirty="0"/>
              <a:t>Queensland Team Handball Association Inc</a:t>
            </a:r>
          </a:p>
          <a:p>
            <a:pPr>
              <a:lnSpc>
                <a:spcPct val="90000"/>
              </a:lnSpc>
            </a:pPr>
            <a:endParaRPr lang="en-US" sz="1500" dirty="0"/>
          </a:p>
          <a:p>
            <a:pPr>
              <a:lnSpc>
                <a:spcPct val="90000"/>
              </a:lnSpc>
            </a:pPr>
            <a:endParaRPr lang="en-AU" sz="1500" dirty="0"/>
          </a:p>
        </p:txBody>
      </p:sp>
      <p:pic>
        <p:nvPicPr>
          <p:cNvPr id="8" name="Picture 7" descr="A group of women playing basketball&#10;&#10;Description automatically generated">
            <a:extLst>
              <a:ext uri="{FF2B5EF4-FFF2-40B4-BE49-F238E27FC236}">
                <a16:creationId xmlns:a16="http://schemas.microsoft.com/office/drawing/2014/main" id="{D34ADBE8-885F-9CD0-3044-60221C60F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7816" y="1805629"/>
            <a:ext cx="1641038" cy="1843864"/>
          </a:xfrm>
          <a:prstGeom prst="rect">
            <a:avLst/>
          </a:prstGeom>
          <a:ln w="12700">
            <a:noFill/>
          </a:ln>
        </p:spPr>
      </p:pic>
      <p:pic>
        <p:nvPicPr>
          <p:cNvPr id="6" name="Picture 5" descr="Logo&#10;&#10;Description automatically generated">
            <a:extLst>
              <a:ext uri="{FF2B5EF4-FFF2-40B4-BE49-F238E27FC236}">
                <a16:creationId xmlns:a16="http://schemas.microsoft.com/office/drawing/2014/main" id="{8410C8ED-6AEF-981D-6C5B-827EB922D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3870" y="1805629"/>
            <a:ext cx="1843864" cy="1843864"/>
          </a:xfrm>
          <a:prstGeom prst="rect">
            <a:avLst/>
          </a:prstGeom>
          <a:ln w="12700">
            <a:noFill/>
          </a:ln>
        </p:spPr>
      </p:pic>
      <p:pic>
        <p:nvPicPr>
          <p:cNvPr id="4" name="Picture 3">
            <a:extLst>
              <a:ext uri="{FF2B5EF4-FFF2-40B4-BE49-F238E27FC236}">
                <a16:creationId xmlns:a16="http://schemas.microsoft.com/office/drawing/2014/main" id="{05E05462-4983-79CF-4C75-7545CEE1E2CF}"/>
              </a:ext>
            </a:extLst>
          </p:cNvPr>
          <p:cNvPicPr>
            <a:picLocks noChangeAspect="1"/>
          </p:cNvPicPr>
          <p:nvPr/>
        </p:nvPicPr>
        <p:blipFill rotWithShape="1">
          <a:blip r:embed="rId4"/>
          <a:srcRect l="16362" r="25322"/>
          <a:stretch/>
        </p:blipFill>
        <p:spPr>
          <a:xfrm>
            <a:off x="6029768" y="1805629"/>
            <a:ext cx="1453064" cy="1843864"/>
          </a:xfrm>
          <a:prstGeom prst="rect">
            <a:avLst/>
          </a:prstGeom>
          <a:ln w="12700">
            <a:noFill/>
          </a:ln>
        </p:spPr>
      </p:pic>
      <p:pic>
        <p:nvPicPr>
          <p:cNvPr id="11" name="Picture 10" descr="A group of people playing a sport&#10;&#10;Description automatically generated with medium confidence">
            <a:extLst>
              <a:ext uri="{FF2B5EF4-FFF2-40B4-BE49-F238E27FC236}">
                <a16:creationId xmlns:a16="http://schemas.microsoft.com/office/drawing/2014/main" id="{C58A80C1-751D-26B9-1F6E-D9887739B009}"/>
              </a:ext>
            </a:extLst>
          </p:cNvPr>
          <p:cNvPicPr>
            <a:picLocks noChangeAspect="1"/>
          </p:cNvPicPr>
          <p:nvPr/>
        </p:nvPicPr>
        <p:blipFill rotWithShape="1">
          <a:blip r:embed="rId5">
            <a:extLst>
              <a:ext uri="{28A0092B-C50C-407E-A947-70E740481C1C}">
                <a14:useLocalDpi xmlns:a14="http://schemas.microsoft.com/office/drawing/2010/main" val="0"/>
              </a:ext>
            </a:extLst>
          </a:blip>
          <a:srcRect l="17251" r="8070"/>
          <a:stretch/>
        </p:blipFill>
        <p:spPr>
          <a:xfrm>
            <a:off x="5706271" y="1746917"/>
            <a:ext cx="2172227" cy="1944000"/>
          </a:xfrm>
          <a:prstGeom prst="rect">
            <a:avLst/>
          </a:prstGeom>
        </p:spPr>
      </p:pic>
    </p:spTree>
    <p:extLst>
      <p:ext uri="{BB962C8B-B14F-4D97-AF65-F5344CB8AC3E}">
        <p14:creationId xmlns:p14="http://schemas.microsoft.com/office/powerpoint/2010/main" val="149890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A8056-5A49-E364-D4A9-0C8D485BF958}"/>
              </a:ext>
            </a:extLst>
          </p:cNvPr>
          <p:cNvSpPr>
            <a:spLocks noGrp="1"/>
          </p:cNvSpPr>
          <p:nvPr>
            <p:ph type="title"/>
          </p:nvPr>
        </p:nvSpPr>
        <p:spPr>
          <a:noFill/>
        </p:spPr>
        <p:txBody>
          <a:bodyPr/>
          <a:lstStyle/>
          <a:p>
            <a:r>
              <a:rPr lang="en-US" dirty="0"/>
              <a:t>No boundaries for women and girls in sport and physical activity</a:t>
            </a:r>
            <a:endParaRPr lang="en-AU" dirty="0"/>
          </a:p>
        </p:txBody>
      </p:sp>
      <p:sp>
        <p:nvSpPr>
          <p:cNvPr id="3" name="Content Placeholder 2">
            <a:extLst>
              <a:ext uri="{FF2B5EF4-FFF2-40B4-BE49-F238E27FC236}">
                <a16:creationId xmlns:a16="http://schemas.microsoft.com/office/drawing/2014/main" id="{A04A2508-306B-6126-4DCB-FFE10C93CAB1}"/>
              </a:ext>
            </a:extLst>
          </p:cNvPr>
          <p:cNvSpPr>
            <a:spLocks noGrp="1"/>
          </p:cNvSpPr>
          <p:nvPr>
            <p:ph idx="1"/>
          </p:nvPr>
        </p:nvSpPr>
        <p:spPr/>
        <p:txBody>
          <a:bodyPr>
            <a:normAutofit fontScale="92500" lnSpcReduction="20000"/>
          </a:bodyPr>
          <a:lstStyle/>
          <a:p>
            <a:r>
              <a:rPr lang="en-US" dirty="0"/>
              <a:t>Community Sport is a powerful catalyst for social change; it can help shape community attitudes and perspectives and plays a crucial role in advancing gender equality and challenging gender stereotypes. </a:t>
            </a:r>
          </a:p>
          <a:p>
            <a:r>
              <a:rPr lang="en-US" dirty="0"/>
              <a:t>Sport teaches that women and girls can be strong, powerful and competitive, and paints these traits as healthy and normal, helping to redefine gender norms. Additionally, strong, powerful female role models increase the interest and participation of women in sport. </a:t>
            </a:r>
          </a:p>
          <a:p>
            <a:r>
              <a:rPr lang="en-US" dirty="0"/>
              <a:t>Research shows that promoting women’s engagement in sport as players and spectators, coaches and administrators, strengthens community connection and social cohesion while also leading to a decrease in poor and anti-social behaviours at sporting events.</a:t>
            </a:r>
            <a:endParaRPr lang="en-AU" dirty="0"/>
          </a:p>
        </p:txBody>
      </p:sp>
      <p:sp>
        <p:nvSpPr>
          <p:cNvPr id="4" name="TextBox 3">
            <a:extLst>
              <a:ext uri="{FF2B5EF4-FFF2-40B4-BE49-F238E27FC236}">
                <a16:creationId xmlns:a16="http://schemas.microsoft.com/office/drawing/2014/main" id="{0A05A2DF-5BD6-79F1-3813-B5B7CB217F43}"/>
              </a:ext>
            </a:extLst>
          </p:cNvPr>
          <p:cNvSpPr txBox="1"/>
          <p:nvPr/>
        </p:nvSpPr>
        <p:spPr>
          <a:xfrm>
            <a:off x="725554" y="1837189"/>
            <a:ext cx="3112048" cy="369332"/>
          </a:xfrm>
          <a:prstGeom prst="rect">
            <a:avLst/>
          </a:prstGeom>
          <a:noFill/>
        </p:spPr>
        <p:txBody>
          <a:bodyPr wrap="square" rtlCol="0">
            <a:spAutoFit/>
          </a:bodyPr>
          <a:lstStyle/>
          <a:p>
            <a:r>
              <a:rPr lang="en-US" dirty="0"/>
              <a:t>Handball Queensland</a:t>
            </a:r>
            <a:endParaRPr lang="en-AU" dirty="0"/>
          </a:p>
        </p:txBody>
      </p:sp>
    </p:spTree>
    <p:extLst>
      <p:ext uri="{BB962C8B-B14F-4D97-AF65-F5344CB8AC3E}">
        <p14:creationId xmlns:p14="http://schemas.microsoft.com/office/powerpoint/2010/main" val="235716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5E1AC81-83F2-45A8-9054-15570F4E25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12" name="Freeform 5">
              <a:extLst>
                <a:ext uri="{FF2B5EF4-FFF2-40B4-BE49-F238E27FC236}">
                  <a16:creationId xmlns:a16="http://schemas.microsoft.com/office/drawing/2014/main" id="{B15AA7C5-9BFE-4B90-A119-467AFACE9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3" name="Freeform 6">
              <a:extLst>
                <a:ext uri="{FF2B5EF4-FFF2-40B4-BE49-F238E27FC236}">
                  <a16:creationId xmlns:a16="http://schemas.microsoft.com/office/drawing/2014/main" id="{944AB87D-35AF-4719-9940-5822E7702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4" name="Freeform 7">
              <a:extLst>
                <a:ext uri="{FF2B5EF4-FFF2-40B4-BE49-F238E27FC236}">
                  <a16:creationId xmlns:a16="http://schemas.microsoft.com/office/drawing/2014/main" id="{E8B33BE3-7890-4628-9322-7EFBA3375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5" name="Freeform 8">
              <a:extLst>
                <a:ext uri="{FF2B5EF4-FFF2-40B4-BE49-F238E27FC236}">
                  <a16:creationId xmlns:a16="http://schemas.microsoft.com/office/drawing/2014/main" id="{01AD3ECF-519E-45E2-99DA-F5C1B5071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6" name="Freeform 9">
              <a:extLst>
                <a:ext uri="{FF2B5EF4-FFF2-40B4-BE49-F238E27FC236}">
                  <a16:creationId xmlns:a16="http://schemas.microsoft.com/office/drawing/2014/main" id="{C050E700-0FF1-4D25-B54C-84BA04FCD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7" name="Freeform 10">
              <a:extLst>
                <a:ext uri="{FF2B5EF4-FFF2-40B4-BE49-F238E27FC236}">
                  <a16:creationId xmlns:a16="http://schemas.microsoft.com/office/drawing/2014/main" id="{720D9C11-F5C9-41B0-B2F2-EE20BC3D0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8" name="Freeform 11">
              <a:extLst>
                <a:ext uri="{FF2B5EF4-FFF2-40B4-BE49-F238E27FC236}">
                  <a16:creationId xmlns:a16="http://schemas.microsoft.com/office/drawing/2014/main" id="{623A9DA0-857E-4CDE-80EA-F30F1CE55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19" name="Freeform 12">
              <a:extLst>
                <a:ext uri="{FF2B5EF4-FFF2-40B4-BE49-F238E27FC236}">
                  <a16:creationId xmlns:a16="http://schemas.microsoft.com/office/drawing/2014/main" id="{C48B8F4C-2C83-46F6-AFCD-58166AEB18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0" name="Freeform 13">
              <a:extLst>
                <a:ext uri="{FF2B5EF4-FFF2-40B4-BE49-F238E27FC236}">
                  <a16:creationId xmlns:a16="http://schemas.microsoft.com/office/drawing/2014/main" id="{234C3795-C44D-41A7-A8F6-891387A66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1" name="Freeform 14">
              <a:extLst>
                <a:ext uri="{FF2B5EF4-FFF2-40B4-BE49-F238E27FC236}">
                  <a16:creationId xmlns:a16="http://schemas.microsoft.com/office/drawing/2014/main" id="{91CC36F4-5DFA-4954-B354-97B180E98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2" name="Freeform 15">
              <a:extLst>
                <a:ext uri="{FF2B5EF4-FFF2-40B4-BE49-F238E27FC236}">
                  <a16:creationId xmlns:a16="http://schemas.microsoft.com/office/drawing/2014/main" id="{7087A08E-C024-457D-8F99-1F340CED6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3" name="Freeform 16">
              <a:extLst>
                <a:ext uri="{FF2B5EF4-FFF2-40B4-BE49-F238E27FC236}">
                  <a16:creationId xmlns:a16="http://schemas.microsoft.com/office/drawing/2014/main" id="{61CFBC61-7F57-45D7-860E-BF51B0EDA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4" name="Freeform 17">
              <a:extLst>
                <a:ext uri="{FF2B5EF4-FFF2-40B4-BE49-F238E27FC236}">
                  <a16:creationId xmlns:a16="http://schemas.microsoft.com/office/drawing/2014/main" id="{2591C3DB-4880-431E-BC3D-37F1378AC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5" name="Freeform 18">
              <a:extLst>
                <a:ext uri="{FF2B5EF4-FFF2-40B4-BE49-F238E27FC236}">
                  <a16:creationId xmlns:a16="http://schemas.microsoft.com/office/drawing/2014/main" id="{79557EFE-4199-4E24-8A13-1B9CC1715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6" name="Freeform 19">
              <a:extLst>
                <a:ext uri="{FF2B5EF4-FFF2-40B4-BE49-F238E27FC236}">
                  <a16:creationId xmlns:a16="http://schemas.microsoft.com/office/drawing/2014/main" id="{0B965615-6052-4907-A136-9CAD14604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7" name="Freeform 20">
              <a:extLst>
                <a:ext uri="{FF2B5EF4-FFF2-40B4-BE49-F238E27FC236}">
                  <a16:creationId xmlns:a16="http://schemas.microsoft.com/office/drawing/2014/main" id="{F788FFC4-205D-47C1-91E7-DD1A52E0A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8" name="Freeform 21">
              <a:extLst>
                <a:ext uri="{FF2B5EF4-FFF2-40B4-BE49-F238E27FC236}">
                  <a16:creationId xmlns:a16="http://schemas.microsoft.com/office/drawing/2014/main" id="{462FADD6-C927-46ED-A6E6-273B35C2F1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29" name="Freeform 22">
              <a:extLst>
                <a:ext uri="{FF2B5EF4-FFF2-40B4-BE49-F238E27FC236}">
                  <a16:creationId xmlns:a16="http://schemas.microsoft.com/office/drawing/2014/main" id="{AF64005E-134D-4444-9425-FB1C188985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30" name="Freeform 23">
              <a:extLst>
                <a:ext uri="{FF2B5EF4-FFF2-40B4-BE49-F238E27FC236}">
                  <a16:creationId xmlns:a16="http://schemas.microsoft.com/office/drawing/2014/main" id="{E2565CA7-A8CB-463D-8D25-4F41235BC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31" name="Freeform 24">
              <a:extLst>
                <a:ext uri="{FF2B5EF4-FFF2-40B4-BE49-F238E27FC236}">
                  <a16:creationId xmlns:a16="http://schemas.microsoft.com/office/drawing/2014/main" id="{41ABBFC0-4EEA-4634-A73B-945729D6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32" name="Freeform 25">
              <a:extLst>
                <a:ext uri="{FF2B5EF4-FFF2-40B4-BE49-F238E27FC236}">
                  <a16:creationId xmlns:a16="http://schemas.microsoft.com/office/drawing/2014/main" id="{E422F11F-726A-4A93-9D1B-B1400B061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grpSp>
      <p:grpSp>
        <p:nvGrpSpPr>
          <p:cNvPr id="34" name="Group 33">
            <a:extLst>
              <a:ext uri="{FF2B5EF4-FFF2-40B4-BE49-F238E27FC236}">
                <a16:creationId xmlns:a16="http://schemas.microsoft.com/office/drawing/2014/main" id="{FBF129BC-EA9E-4D20-898B-399F7727DF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108" y="1699589"/>
            <a:ext cx="2755857" cy="3470421"/>
            <a:chOff x="697883" y="1816768"/>
            <a:chExt cx="3674476" cy="3470421"/>
          </a:xfrm>
        </p:grpSpPr>
        <p:sp>
          <p:nvSpPr>
            <p:cNvPr id="35" name="Rectangle 34">
              <a:extLst>
                <a:ext uri="{FF2B5EF4-FFF2-40B4-BE49-F238E27FC236}">
                  <a16:creationId xmlns:a16="http://schemas.microsoft.com/office/drawing/2014/main" id="{CFF42BAE-3249-46C8-9108-A83C87206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6" name="Isosceles Triangle 22">
              <a:extLst>
                <a:ext uri="{FF2B5EF4-FFF2-40B4-BE49-F238E27FC236}">
                  <a16:creationId xmlns:a16="http://schemas.microsoft.com/office/drawing/2014/main" id="{4DDE2BA8-4174-4A99-BB09-0BA28F26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sp>
          <p:nvSpPr>
            <p:cNvPr id="37" name="Rectangle 36">
              <a:extLst>
                <a:ext uri="{FF2B5EF4-FFF2-40B4-BE49-F238E27FC236}">
                  <a16:creationId xmlns:a16="http://schemas.microsoft.com/office/drawing/2014/main" id="{4A893933-F7DD-4DA6-85C7-4CFF58741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grpSp>
      <p:sp useBgFill="1">
        <p:nvSpPr>
          <p:cNvPr id="39" name="Rectangle 38">
            <a:extLst>
              <a:ext uri="{FF2B5EF4-FFF2-40B4-BE49-F238E27FC236}">
                <a16:creationId xmlns:a16="http://schemas.microsoft.com/office/drawing/2014/main" id="{29831267-5CAE-41B8-A1CC-66FE1628A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437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379EE808-85F9-455B-B8F9-FBE90075FB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42" name="Freeform 5">
              <a:extLst>
                <a:ext uri="{FF2B5EF4-FFF2-40B4-BE49-F238E27FC236}">
                  <a16:creationId xmlns:a16="http://schemas.microsoft.com/office/drawing/2014/main" id="{C89DCC09-ED44-478A-8F79-A02EBAF7A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3" name="Freeform 6">
              <a:extLst>
                <a:ext uri="{FF2B5EF4-FFF2-40B4-BE49-F238E27FC236}">
                  <a16:creationId xmlns:a16="http://schemas.microsoft.com/office/drawing/2014/main" id="{8E2E2454-5C03-4173-B8FE-1AB94658D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4" name="Freeform 7">
              <a:extLst>
                <a:ext uri="{FF2B5EF4-FFF2-40B4-BE49-F238E27FC236}">
                  <a16:creationId xmlns:a16="http://schemas.microsoft.com/office/drawing/2014/main" id="{2E8C684E-09F3-4317-A7D3-3D18C3593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5" name="Freeform 8">
              <a:extLst>
                <a:ext uri="{FF2B5EF4-FFF2-40B4-BE49-F238E27FC236}">
                  <a16:creationId xmlns:a16="http://schemas.microsoft.com/office/drawing/2014/main" id="{C5505EC4-4943-4963-98E8-69AF3FDF0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6" name="Freeform 9">
              <a:extLst>
                <a:ext uri="{FF2B5EF4-FFF2-40B4-BE49-F238E27FC236}">
                  <a16:creationId xmlns:a16="http://schemas.microsoft.com/office/drawing/2014/main" id="{4562C7B8-8AFB-4DDB-B72F-284990D5C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7" name="Freeform 10">
              <a:extLst>
                <a:ext uri="{FF2B5EF4-FFF2-40B4-BE49-F238E27FC236}">
                  <a16:creationId xmlns:a16="http://schemas.microsoft.com/office/drawing/2014/main" id="{C3443E48-282C-4250-A466-0EC71FB9E1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8" name="Freeform 11">
              <a:extLst>
                <a:ext uri="{FF2B5EF4-FFF2-40B4-BE49-F238E27FC236}">
                  <a16:creationId xmlns:a16="http://schemas.microsoft.com/office/drawing/2014/main" id="{E1DA5A47-4EF3-4987-A0B2-0D48C03004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49" name="Freeform 12">
              <a:extLst>
                <a:ext uri="{FF2B5EF4-FFF2-40B4-BE49-F238E27FC236}">
                  <a16:creationId xmlns:a16="http://schemas.microsoft.com/office/drawing/2014/main" id="{B97C0249-6965-4479-85DD-65D339807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0" name="Freeform 13">
              <a:extLst>
                <a:ext uri="{FF2B5EF4-FFF2-40B4-BE49-F238E27FC236}">
                  <a16:creationId xmlns:a16="http://schemas.microsoft.com/office/drawing/2014/main" id="{593CC77F-968A-4E39-A274-8278279149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1" name="Freeform 14">
              <a:extLst>
                <a:ext uri="{FF2B5EF4-FFF2-40B4-BE49-F238E27FC236}">
                  <a16:creationId xmlns:a16="http://schemas.microsoft.com/office/drawing/2014/main" id="{1238E5CF-CAEC-4B5C-9DB6-A40F03FB3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2" name="Freeform 15">
              <a:extLst>
                <a:ext uri="{FF2B5EF4-FFF2-40B4-BE49-F238E27FC236}">
                  <a16:creationId xmlns:a16="http://schemas.microsoft.com/office/drawing/2014/main" id="{BBD96636-6E63-4D65-A35C-92653FC48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3" name="Freeform 16">
              <a:extLst>
                <a:ext uri="{FF2B5EF4-FFF2-40B4-BE49-F238E27FC236}">
                  <a16:creationId xmlns:a16="http://schemas.microsoft.com/office/drawing/2014/main" id="{8D56D53D-1432-4D95-B0DD-3799916FD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4" name="Freeform 17">
              <a:extLst>
                <a:ext uri="{FF2B5EF4-FFF2-40B4-BE49-F238E27FC236}">
                  <a16:creationId xmlns:a16="http://schemas.microsoft.com/office/drawing/2014/main" id="{415107AD-3A21-4847-8F6C-C40629276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5" name="Freeform 18">
              <a:extLst>
                <a:ext uri="{FF2B5EF4-FFF2-40B4-BE49-F238E27FC236}">
                  <a16:creationId xmlns:a16="http://schemas.microsoft.com/office/drawing/2014/main" id="{74B4AC16-93AF-4037-B469-BD1BAB95C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6" name="Freeform 19">
              <a:extLst>
                <a:ext uri="{FF2B5EF4-FFF2-40B4-BE49-F238E27FC236}">
                  <a16:creationId xmlns:a16="http://schemas.microsoft.com/office/drawing/2014/main" id="{57AEC385-0F84-4743-A483-0E9711446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7" name="Freeform 20">
              <a:extLst>
                <a:ext uri="{FF2B5EF4-FFF2-40B4-BE49-F238E27FC236}">
                  <a16:creationId xmlns:a16="http://schemas.microsoft.com/office/drawing/2014/main" id="{90B47478-85F0-4BCA-9C98-48B633FD5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8" name="Freeform 21">
              <a:extLst>
                <a:ext uri="{FF2B5EF4-FFF2-40B4-BE49-F238E27FC236}">
                  <a16:creationId xmlns:a16="http://schemas.microsoft.com/office/drawing/2014/main" id="{C8F8E9C6-76DE-42DF-9CD7-B9789CDE1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59" name="Freeform 22">
              <a:extLst>
                <a:ext uri="{FF2B5EF4-FFF2-40B4-BE49-F238E27FC236}">
                  <a16:creationId xmlns:a16="http://schemas.microsoft.com/office/drawing/2014/main" id="{660FFC41-5F89-4B42-913F-7FB178063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60" name="Freeform 23">
              <a:extLst>
                <a:ext uri="{FF2B5EF4-FFF2-40B4-BE49-F238E27FC236}">
                  <a16:creationId xmlns:a16="http://schemas.microsoft.com/office/drawing/2014/main" id="{1B956442-7A16-4B5B-908F-D69FC0A93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61" name="Freeform 24">
              <a:extLst>
                <a:ext uri="{FF2B5EF4-FFF2-40B4-BE49-F238E27FC236}">
                  <a16:creationId xmlns:a16="http://schemas.microsoft.com/office/drawing/2014/main" id="{B54D797E-632B-4287-907B-A96D2CCBF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sp>
          <p:nvSpPr>
            <p:cNvPr id="62" name="Freeform 25">
              <a:extLst>
                <a:ext uri="{FF2B5EF4-FFF2-40B4-BE49-F238E27FC236}">
                  <a16:creationId xmlns:a16="http://schemas.microsoft.com/office/drawing/2014/main" id="{BF7D9703-D82B-498D-AA68-475F298FA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AU"/>
            </a:p>
          </p:txBody>
        </p:sp>
      </p:grpSp>
      <p:grpSp>
        <p:nvGrpSpPr>
          <p:cNvPr id="64" name="Group 63">
            <a:extLst>
              <a:ext uri="{FF2B5EF4-FFF2-40B4-BE49-F238E27FC236}">
                <a16:creationId xmlns:a16="http://schemas.microsoft.com/office/drawing/2014/main" id="{F8D580F2-1EDA-4B5F-98EB-EF8F18E9B7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108" y="1699589"/>
            <a:ext cx="2755857" cy="3470421"/>
            <a:chOff x="697883" y="1816768"/>
            <a:chExt cx="3674476" cy="3470421"/>
          </a:xfrm>
        </p:grpSpPr>
        <p:sp>
          <p:nvSpPr>
            <p:cNvPr id="65" name="Rectangle 64">
              <a:extLst>
                <a:ext uri="{FF2B5EF4-FFF2-40B4-BE49-F238E27FC236}">
                  <a16:creationId xmlns:a16="http://schemas.microsoft.com/office/drawing/2014/main" id="{E0F2EADF-2A67-482F-B290-DED5172BB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6" name="Isosceles Triangle 22">
              <a:extLst>
                <a:ext uri="{FF2B5EF4-FFF2-40B4-BE49-F238E27FC236}">
                  <a16:creationId xmlns:a16="http://schemas.microsoft.com/office/drawing/2014/main" id="{39BCFDA0-B04D-4835-A135-02F8969F3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sp>
          <p:nvSpPr>
            <p:cNvPr id="67" name="Rectangle 66">
              <a:extLst>
                <a:ext uri="{FF2B5EF4-FFF2-40B4-BE49-F238E27FC236}">
                  <a16:creationId xmlns:a16="http://schemas.microsoft.com/office/drawing/2014/main" id="{6DD3C0B8-C176-40C2-93F5-670E2BAC7D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grpSp>
      <p:sp>
        <p:nvSpPr>
          <p:cNvPr id="4" name="Title 3">
            <a:extLst>
              <a:ext uri="{FF2B5EF4-FFF2-40B4-BE49-F238E27FC236}">
                <a16:creationId xmlns:a16="http://schemas.microsoft.com/office/drawing/2014/main" id="{7BA93C6E-5376-6A07-B09E-418ADE99BFAC}"/>
              </a:ext>
            </a:extLst>
          </p:cNvPr>
          <p:cNvSpPr>
            <a:spLocks noGrp="1"/>
          </p:cNvSpPr>
          <p:nvPr>
            <p:ph type="title"/>
          </p:nvPr>
        </p:nvSpPr>
        <p:spPr>
          <a:xfrm>
            <a:off x="666473" y="2349925"/>
            <a:ext cx="2624234" cy="2456442"/>
          </a:xfrm>
        </p:spPr>
        <p:txBody>
          <a:bodyPr vert="horz" lIns="228600" tIns="228600" rIns="228600" bIns="228600" rtlCol="0" anchor="ctr">
            <a:noAutofit/>
          </a:bodyPr>
          <a:lstStyle/>
          <a:p>
            <a:pPr defTabSz="914400"/>
            <a:r>
              <a:rPr lang="en-US" sz="2400" dirty="0"/>
              <a:t>Advance more women into leadership positions and develop respectful and inclusive sporting cultures</a:t>
            </a:r>
            <a:endParaRPr lang="en-US" sz="2400" spc="-150" dirty="0"/>
          </a:p>
        </p:txBody>
      </p:sp>
      <p:sp>
        <p:nvSpPr>
          <p:cNvPr id="6" name="Text Placeholder 5">
            <a:extLst>
              <a:ext uri="{FF2B5EF4-FFF2-40B4-BE49-F238E27FC236}">
                <a16:creationId xmlns:a16="http://schemas.microsoft.com/office/drawing/2014/main" id="{4E38D5B7-BD27-8D31-39A1-072F2227E34A}"/>
              </a:ext>
            </a:extLst>
          </p:cNvPr>
          <p:cNvSpPr>
            <a:spLocks noGrp="1"/>
          </p:cNvSpPr>
          <p:nvPr>
            <p:ph type="body" sz="half" idx="2"/>
          </p:nvPr>
        </p:nvSpPr>
        <p:spPr>
          <a:xfrm>
            <a:off x="3838835" y="803186"/>
            <a:ext cx="4711405" cy="5248622"/>
          </a:xfrm>
        </p:spPr>
        <p:txBody>
          <a:bodyPr vert="horz" lIns="91440" tIns="45720" rIns="91440" bIns="45720" rtlCol="0" anchor="ctr">
            <a:normAutofit/>
          </a:bodyPr>
          <a:lstStyle/>
          <a:p>
            <a:pPr marL="342900" indent="-342900" algn="l" defTabSz="914400">
              <a:buAutoNum type="arabicPeriod"/>
            </a:pPr>
            <a:r>
              <a:rPr lang="en-US" sz="2200" dirty="0"/>
              <a:t>Is there gender balance in leadership across the organisation?</a:t>
            </a:r>
          </a:p>
          <a:p>
            <a:pPr marL="342900" indent="-342900" algn="l" defTabSz="914400">
              <a:buAutoNum type="arabicPeriod"/>
            </a:pPr>
            <a:r>
              <a:rPr lang="en-US" sz="2200" dirty="0"/>
              <a:t> Do the conditions and culture enable women to thrive in sport organisations? </a:t>
            </a:r>
          </a:p>
          <a:p>
            <a:pPr marL="342900" indent="-342900" algn="l" defTabSz="914400">
              <a:buAutoNum type="arabicPeriod"/>
            </a:pPr>
            <a:r>
              <a:rPr lang="en-US" sz="2200" dirty="0"/>
              <a:t>Is there a flexible and inclusive experience? </a:t>
            </a:r>
          </a:p>
          <a:p>
            <a:pPr marL="342900" indent="-342900" algn="l" defTabSz="914400">
              <a:buAutoNum type="arabicPeriod"/>
            </a:pPr>
            <a:r>
              <a:rPr lang="en-US" sz="2200" dirty="0"/>
              <a:t>Is there a strategy for maintaining gender equity on the Management Committee and in leadership in HQ?</a:t>
            </a:r>
          </a:p>
          <a:p>
            <a:pPr marL="342900" indent="-342900" algn="l" defTabSz="914400">
              <a:buAutoNum type="arabicPeriod"/>
            </a:pPr>
            <a:endParaRPr lang="en-US" dirty="0"/>
          </a:p>
        </p:txBody>
      </p:sp>
      <p:sp>
        <p:nvSpPr>
          <p:cNvPr id="63" name="TextBox 62">
            <a:extLst>
              <a:ext uri="{FF2B5EF4-FFF2-40B4-BE49-F238E27FC236}">
                <a16:creationId xmlns:a16="http://schemas.microsoft.com/office/drawing/2014/main" id="{CB4C6415-8E50-B93E-294F-17A483AC74C1}"/>
              </a:ext>
            </a:extLst>
          </p:cNvPr>
          <p:cNvSpPr txBox="1"/>
          <p:nvPr/>
        </p:nvSpPr>
        <p:spPr>
          <a:xfrm>
            <a:off x="616347" y="1791165"/>
            <a:ext cx="2715815" cy="369332"/>
          </a:xfrm>
          <a:prstGeom prst="rect">
            <a:avLst/>
          </a:prstGeom>
          <a:noFill/>
        </p:spPr>
        <p:txBody>
          <a:bodyPr wrap="square">
            <a:spAutoFit/>
          </a:bodyPr>
          <a:lstStyle/>
          <a:p>
            <a:r>
              <a:rPr lang="en-US" dirty="0"/>
              <a:t>Focus area - Leadership </a:t>
            </a:r>
            <a:endParaRPr lang="en-AU" dirty="0"/>
          </a:p>
        </p:txBody>
      </p:sp>
      <p:sp>
        <p:nvSpPr>
          <p:cNvPr id="8" name="TextBox 7">
            <a:extLst>
              <a:ext uri="{FF2B5EF4-FFF2-40B4-BE49-F238E27FC236}">
                <a16:creationId xmlns:a16="http://schemas.microsoft.com/office/drawing/2014/main" id="{BEBAD53F-687F-E739-830E-887B49B4E205}"/>
              </a:ext>
            </a:extLst>
          </p:cNvPr>
          <p:cNvSpPr txBox="1"/>
          <p:nvPr/>
        </p:nvSpPr>
        <p:spPr>
          <a:xfrm>
            <a:off x="4249341" y="118219"/>
            <a:ext cx="3964781" cy="400110"/>
          </a:xfrm>
          <a:prstGeom prst="rect">
            <a:avLst/>
          </a:prstGeom>
          <a:noFill/>
        </p:spPr>
        <p:txBody>
          <a:bodyPr wrap="square" rtlCol="0">
            <a:spAutoFit/>
          </a:bodyPr>
          <a:lstStyle/>
          <a:p>
            <a:r>
              <a:rPr lang="en-US" sz="2000" dirty="0"/>
              <a:t>Questions for HQ</a:t>
            </a:r>
            <a:endParaRPr lang="en-AU" sz="2000" dirty="0"/>
          </a:p>
        </p:txBody>
      </p:sp>
    </p:spTree>
    <p:extLst>
      <p:ext uri="{BB962C8B-B14F-4D97-AF65-F5344CB8AC3E}">
        <p14:creationId xmlns:p14="http://schemas.microsoft.com/office/powerpoint/2010/main" val="337251376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3BBDE6-5CB8-BA58-DA9F-AEA5B9EEDD39}"/>
              </a:ext>
            </a:extLst>
          </p:cNvPr>
          <p:cNvSpPr txBox="1"/>
          <p:nvPr/>
        </p:nvSpPr>
        <p:spPr>
          <a:xfrm>
            <a:off x="1359091" y="1200499"/>
            <a:ext cx="6501393" cy="646331"/>
          </a:xfrm>
          <a:prstGeom prst="rect">
            <a:avLst/>
          </a:prstGeom>
          <a:noFill/>
        </p:spPr>
        <p:txBody>
          <a:bodyPr wrap="square">
            <a:spAutoFit/>
          </a:bodyPr>
          <a:lstStyle/>
          <a:p>
            <a:r>
              <a:rPr lang="en-US" sz="1800" dirty="0"/>
              <a:t>Current Management Committee </a:t>
            </a:r>
          </a:p>
          <a:p>
            <a:r>
              <a:rPr lang="en-US" sz="1800" dirty="0"/>
              <a:t>Queensland Team Handball Association Inc (QTHA). </a:t>
            </a:r>
            <a:endParaRPr lang="en-AU" dirty="0"/>
          </a:p>
        </p:txBody>
      </p:sp>
      <p:sp>
        <p:nvSpPr>
          <p:cNvPr id="9" name="TextBox 8">
            <a:extLst>
              <a:ext uri="{FF2B5EF4-FFF2-40B4-BE49-F238E27FC236}">
                <a16:creationId xmlns:a16="http://schemas.microsoft.com/office/drawing/2014/main" id="{C0F5556A-85BD-EFFC-DFDC-EEE8E6BC51F7}"/>
              </a:ext>
            </a:extLst>
          </p:cNvPr>
          <p:cNvSpPr txBox="1"/>
          <p:nvPr/>
        </p:nvSpPr>
        <p:spPr>
          <a:xfrm>
            <a:off x="1290664" y="2051384"/>
            <a:ext cx="6501393" cy="2031325"/>
          </a:xfrm>
          <a:prstGeom prst="rect">
            <a:avLst/>
          </a:prstGeom>
          <a:noFill/>
        </p:spPr>
        <p:txBody>
          <a:bodyPr wrap="square">
            <a:spAutoFit/>
          </a:bodyPr>
          <a:lstStyle/>
          <a:p>
            <a:r>
              <a:rPr lang="en-US" sz="1800" dirty="0">
                <a:solidFill>
                  <a:schemeClr val="bg1"/>
                </a:solidFill>
              </a:rPr>
              <a:t>President: Susan Wilson-Gahan</a:t>
            </a:r>
            <a:br>
              <a:rPr lang="en-US" sz="1800" dirty="0">
                <a:solidFill>
                  <a:schemeClr val="bg1"/>
                </a:solidFill>
              </a:rPr>
            </a:br>
            <a:r>
              <a:rPr lang="en-US" sz="1800" dirty="0">
                <a:solidFill>
                  <a:schemeClr val="bg1"/>
                </a:solidFill>
              </a:rPr>
              <a:t>Treasurer: Linda Reid</a:t>
            </a:r>
            <a:br>
              <a:rPr lang="en-US" sz="1800" dirty="0">
                <a:solidFill>
                  <a:schemeClr val="bg1"/>
                </a:solidFill>
              </a:rPr>
            </a:br>
            <a:r>
              <a:rPr lang="en-US" sz="1800" dirty="0">
                <a:solidFill>
                  <a:schemeClr val="bg1"/>
                </a:solidFill>
              </a:rPr>
              <a:t>Secretary: Michelle Jory</a:t>
            </a:r>
            <a:br>
              <a:rPr lang="en-US" sz="1800" dirty="0">
                <a:solidFill>
                  <a:schemeClr val="bg1"/>
                </a:solidFill>
              </a:rPr>
            </a:br>
            <a:r>
              <a:rPr lang="en-US" sz="1800" dirty="0">
                <a:solidFill>
                  <a:schemeClr val="bg1"/>
                </a:solidFill>
              </a:rPr>
              <a:t>Vice President: James </a:t>
            </a:r>
            <a:r>
              <a:rPr lang="en-US" sz="1800" dirty="0" err="1">
                <a:solidFill>
                  <a:schemeClr val="bg1"/>
                </a:solidFill>
              </a:rPr>
              <a:t>Korthal</a:t>
            </a:r>
            <a:br>
              <a:rPr lang="en-US" sz="1800" dirty="0">
                <a:solidFill>
                  <a:schemeClr val="bg1"/>
                </a:solidFill>
              </a:rPr>
            </a:br>
            <a:r>
              <a:rPr lang="en-US" sz="1800" dirty="0">
                <a:solidFill>
                  <a:schemeClr val="bg1"/>
                </a:solidFill>
              </a:rPr>
              <a:t>Beach Handball Delegate: Tanya </a:t>
            </a:r>
            <a:r>
              <a:rPr lang="en-US" sz="1800" dirty="0" err="1">
                <a:solidFill>
                  <a:schemeClr val="bg1"/>
                </a:solidFill>
              </a:rPr>
              <a:t>Beths</a:t>
            </a:r>
            <a:br>
              <a:rPr lang="en-US" sz="1800" dirty="0">
                <a:solidFill>
                  <a:schemeClr val="bg1"/>
                </a:solidFill>
              </a:rPr>
            </a:br>
            <a:r>
              <a:rPr lang="en-US" sz="1800" dirty="0">
                <a:solidFill>
                  <a:schemeClr val="bg1"/>
                </a:solidFill>
              </a:rPr>
              <a:t>Director of Coaching: Juan Santiago Diaz Granada</a:t>
            </a:r>
            <a:br>
              <a:rPr lang="en-US" sz="1800" dirty="0">
                <a:solidFill>
                  <a:schemeClr val="bg1"/>
                </a:solidFill>
              </a:rPr>
            </a:br>
            <a:r>
              <a:rPr lang="en-US" sz="1800" dirty="0">
                <a:solidFill>
                  <a:schemeClr val="bg1"/>
                </a:solidFill>
              </a:rPr>
              <a:t>Referee </a:t>
            </a:r>
            <a:r>
              <a:rPr lang="en-US" sz="1800" dirty="0" err="1">
                <a:solidFill>
                  <a:schemeClr val="bg1"/>
                </a:solidFill>
              </a:rPr>
              <a:t>Convernor</a:t>
            </a:r>
            <a:r>
              <a:rPr lang="en-US" sz="1800" dirty="0">
                <a:solidFill>
                  <a:schemeClr val="bg1"/>
                </a:solidFill>
              </a:rPr>
              <a:t>: Max </a:t>
            </a:r>
            <a:r>
              <a:rPr lang="en-US" sz="1800" dirty="0" err="1">
                <a:solidFill>
                  <a:schemeClr val="bg1"/>
                </a:solidFill>
              </a:rPr>
              <a:t>Illing</a:t>
            </a:r>
            <a:endParaRPr lang="en-AU" dirty="0"/>
          </a:p>
        </p:txBody>
      </p:sp>
      <p:sp>
        <p:nvSpPr>
          <p:cNvPr id="11" name="Title 10">
            <a:extLst>
              <a:ext uri="{FF2B5EF4-FFF2-40B4-BE49-F238E27FC236}">
                <a16:creationId xmlns:a16="http://schemas.microsoft.com/office/drawing/2014/main" id="{EA196471-3246-5047-CDB3-70B115F0999D}"/>
              </a:ext>
            </a:extLst>
          </p:cNvPr>
          <p:cNvSpPr>
            <a:spLocks noGrp="1"/>
          </p:cNvSpPr>
          <p:nvPr>
            <p:ph type="ctrTitle"/>
          </p:nvPr>
        </p:nvSpPr>
        <p:spPr>
          <a:xfrm>
            <a:off x="1359091" y="2055277"/>
            <a:ext cx="6428445" cy="3087173"/>
          </a:xfrm>
        </p:spPr>
        <p:txBody>
          <a:bodyPr/>
          <a:lstStyle/>
          <a:p>
            <a:endParaRPr lang="en-AU" dirty="0"/>
          </a:p>
        </p:txBody>
      </p:sp>
    </p:spTree>
    <p:extLst>
      <p:ext uri="{BB962C8B-B14F-4D97-AF65-F5344CB8AC3E}">
        <p14:creationId xmlns:p14="http://schemas.microsoft.com/office/powerpoint/2010/main" val="257246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8B7D-4CC4-4B66-BF3F-D7D89CE59476}"/>
              </a:ext>
            </a:extLst>
          </p:cNvPr>
          <p:cNvSpPr>
            <a:spLocks noGrp="1"/>
          </p:cNvSpPr>
          <p:nvPr>
            <p:ph type="title"/>
          </p:nvPr>
        </p:nvSpPr>
        <p:spPr>
          <a:xfrm>
            <a:off x="632671" y="1661020"/>
            <a:ext cx="3221373" cy="528102"/>
          </a:xfrm>
        </p:spPr>
        <p:txBody>
          <a:bodyPr/>
          <a:lstStyle/>
          <a:p>
            <a:pPr algn="l"/>
            <a:r>
              <a:rPr lang="en-US" sz="2400" b="1" dirty="0">
                <a:latin typeface="Arial Narrow" panose="020B0606020202030204" pitchFamily="34" charset="0"/>
              </a:rPr>
              <a:t>Handball Queensland</a:t>
            </a:r>
            <a:endParaRPr lang="en-AU" sz="2400" b="1"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26ED1382-9F91-AF60-86C7-848A1C929457}"/>
              </a:ext>
            </a:extLst>
          </p:cNvPr>
          <p:cNvSpPr>
            <a:spLocks noGrp="1"/>
          </p:cNvSpPr>
          <p:nvPr>
            <p:ph idx="1"/>
          </p:nvPr>
        </p:nvSpPr>
        <p:spPr>
          <a:xfrm>
            <a:off x="3994767" y="796954"/>
            <a:ext cx="4803254" cy="5117284"/>
          </a:xfrm>
        </p:spPr>
        <p:txBody>
          <a:bodyPr>
            <a:normAutofit fontScale="2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6400" dirty="0"/>
              <a:t>Handball Queensland is committed to the following principles</a:t>
            </a:r>
          </a:p>
          <a:p>
            <a:r>
              <a:rPr lang="en-US" sz="6400" dirty="0"/>
              <a:t>maintaining gender equity in the organisation structure and leadership</a:t>
            </a:r>
          </a:p>
          <a:p>
            <a:r>
              <a:rPr lang="en-US" sz="6400" dirty="0"/>
              <a:t>developing a new strategic plan that includes a focus on equity for women and girls in sport in line with the ‘National Policy Framework for Girls and Women in Sport 2030’.</a:t>
            </a:r>
          </a:p>
          <a:p>
            <a:r>
              <a:rPr lang="en-US" sz="6400" dirty="0"/>
              <a:t>strong gender balanced leadership to enable real change. </a:t>
            </a:r>
          </a:p>
          <a:p>
            <a:r>
              <a:rPr lang="en-US" sz="6400" dirty="0"/>
              <a:t>developing policies, programs, and design structures to ensure gender equity in coaching, officiating, administration, and committee and Board membership. </a:t>
            </a:r>
          </a:p>
          <a:p>
            <a:r>
              <a:rPr lang="en-US" sz="6400" dirty="0"/>
              <a:t>Gender equity in decision making at all levels including recruitment, development and retention</a:t>
            </a:r>
          </a:p>
          <a:p>
            <a:endParaRPr lang="en-US" sz="64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AU" dirty="0"/>
          </a:p>
        </p:txBody>
      </p:sp>
      <p:sp>
        <p:nvSpPr>
          <p:cNvPr id="8" name="TextBox 7">
            <a:extLst>
              <a:ext uri="{FF2B5EF4-FFF2-40B4-BE49-F238E27FC236}">
                <a16:creationId xmlns:a16="http://schemas.microsoft.com/office/drawing/2014/main" id="{FF2B2196-E396-3F77-B462-5A320E75C198}"/>
              </a:ext>
            </a:extLst>
          </p:cNvPr>
          <p:cNvSpPr txBox="1"/>
          <p:nvPr/>
        </p:nvSpPr>
        <p:spPr>
          <a:xfrm>
            <a:off x="709920" y="2508531"/>
            <a:ext cx="3066874" cy="1477328"/>
          </a:xfrm>
          <a:prstGeom prst="rect">
            <a:avLst/>
          </a:prstGeom>
          <a:noFill/>
        </p:spPr>
        <p:txBody>
          <a:bodyPr wrap="square">
            <a:spAutoFit/>
          </a:bodyPr>
          <a:lstStyle/>
          <a:p>
            <a:r>
              <a:rPr lang="en-US" dirty="0"/>
              <a:t>Gender equality in sport benefits women and girls, our businesses, our communities, and Australia.</a:t>
            </a:r>
            <a:endParaRPr lang="en-AU" dirty="0"/>
          </a:p>
        </p:txBody>
      </p:sp>
    </p:spTree>
    <p:extLst>
      <p:ext uri="{BB962C8B-B14F-4D97-AF65-F5344CB8AC3E}">
        <p14:creationId xmlns:p14="http://schemas.microsoft.com/office/powerpoint/2010/main" val="1568456002"/>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Metadata/LabelInfo.xml><?xml version="1.0" encoding="utf-8"?>
<clbl:labelList xmlns:clbl="http://schemas.microsoft.com/office/2020/mipLabelMetadata">
  <clbl:label id="{b4fff8a3-050f-428f-b966-cc56f581f9b1}" enabled="1" method="Standard" siteId="{7dfbfb93-19b6-4985-ac7e-501a37938456}" contentBits="0" removed="0"/>
</clbl:labelList>
</file>

<file path=docProps/app.xml><?xml version="1.0" encoding="utf-8"?>
<Properties xmlns="http://schemas.openxmlformats.org/officeDocument/2006/extended-properties" xmlns:vt="http://schemas.openxmlformats.org/officeDocument/2006/docPropsVTypes">
  <Template>TM16401371[[fn=Atlas]]</Template>
  <TotalTime>59</TotalTime>
  <Words>383</Words>
  <Application>Microsoft Office PowerPoint</Application>
  <PresentationFormat>On-screen Show (4:3)</PresentationFormat>
  <Paragraphs>49</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 Narrow</vt:lpstr>
      <vt:lpstr>Calibri Light</vt:lpstr>
      <vt:lpstr>Rockwell</vt:lpstr>
      <vt:lpstr>Wingdings</vt:lpstr>
      <vt:lpstr>Atlas</vt:lpstr>
      <vt:lpstr>Handball Queensland </vt:lpstr>
      <vt:lpstr>No boundaries for women and girls in sport and physical activity</vt:lpstr>
      <vt:lpstr>Advance more women into leadership positions and develop respectful and inclusive sporting cultures</vt:lpstr>
      <vt:lpstr>PowerPoint Presentation</vt:lpstr>
      <vt:lpstr>Handball Queensland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Handball Queensland </dc:title>
  <dc:creator>Susan Wilson-Gahan</dc:creator>
  <cp:lastModifiedBy>Susan WilsonGahan</cp:lastModifiedBy>
  <cp:revision>3</cp:revision>
  <dcterms:created xsi:type="dcterms:W3CDTF">2022-08-06T07:33:28Z</dcterms:created>
  <dcterms:modified xsi:type="dcterms:W3CDTF">2026-06-10T08:43:12Z</dcterms:modified>
</cp:coreProperties>
</file>